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4723F2-64D1-45EE-92BB-568BE0690619}" v="7" dt="2025-10-31T18:40:54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 Dhiman" userId="6b2a930838aa9ae4" providerId="LiveId" clId="{D3FE7750-E1CC-418D-B0AA-A129419C34FC}"/>
    <pc:docChg chg="modSld">
      <pc:chgData name="Anuj Dhiman" userId="6b2a930838aa9ae4" providerId="LiveId" clId="{D3FE7750-E1CC-418D-B0AA-A129419C34FC}" dt="2025-10-31T18:40:59.163" v="33" actId="34135"/>
      <pc:docMkLst>
        <pc:docMk/>
      </pc:docMkLst>
      <pc:sldChg chg="addSp modSp mod">
        <pc:chgData name="Anuj Dhiman" userId="6b2a930838aa9ae4" providerId="LiveId" clId="{D3FE7750-E1CC-418D-B0AA-A129419C34FC}" dt="2025-10-31T18:39:44.707" v="16" actId="34135"/>
        <pc:sldMkLst>
          <pc:docMk/>
          <pc:sldMk cId="0" sldId="257"/>
        </pc:sldMkLst>
        <pc:spChg chg="add mod">
          <ac:chgData name="Anuj Dhiman" userId="6b2a930838aa9ae4" providerId="LiveId" clId="{D3FE7750-E1CC-418D-B0AA-A129419C34FC}" dt="2025-10-31T18:39:44.707" v="16" actId="34135"/>
          <ac:spMkLst>
            <pc:docMk/>
            <pc:sldMk cId="0" sldId="257"/>
            <ac:spMk id="7" creationId="{12CA21B3-C04B-E2AC-5517-E296EB0F3198}"/>
          </ac:spMkLst>
        </pc:spChg>
      </pc:sldChg>
      <pc:sldChg chg="addSp modSp mod">
        <pc:chgData name="Anuj Dhiman" userId="6b2a930838aa9ae4" providerId="LiveId" clId="{D3FE7750-E1CC-418D-B0AA-A129419C34FC}" dt="2025-10-31T18:39:33.800" v="13" actId="34135"/>
        <pc:sldMkLst>
          <pc:docMk/>
          <pc:sldMk cId="0" sldId="258"/>
        </pc:sldMkLst>
        <pc:spChg chg="add mod">
          <ac:chgData name="Anuj Dhiman" userId="6b2a930838aa9ae4" providerId="LiveId" clId="{D3FE7750-E1CC-418D-B0AA-A129419C34FC}" dt="2025-10-31T18:39:33.800" v="13" actId="34135"/>
          <ac:spMkLst>
            <pc:docMk/>
            <pc:sldMk cId="0" sldId="258"/>
            <ac:spMk id="28" creationId="{BEE6601C-143D-24C2-7808-85D1B2AE42F0}"/>
          </ac:spMkLst>
        </pc:spChg>
      </pc:sldChg>
      <pc:sldChg chg="addSp modSp mod">
        <pc:chgData name="Anuj Dhiman" userId="6b2a930838aa9ae4" providerId="LiveId" clId="{D3FE7750-E1CC-418D-B0AA-A129419C34FC}" dt="2025-10-31T18:39:10.926" v="10" actId="34135"/>
        <pc:sldMkLst>
          <pc:docMk/>
          <pc:sldMk cId="0" sldId="259"/>
        </pc:sldMkLst>
        <pc:spChg chg="add mod">
          <ac:chgData name="Anuj Dhiman" userId="6b2a930838aa9ae4" providerId="LiveId" clId="{D3FE7750-E1CC-418D-B0AA-A129419C34FC}" dt="2025-10-31T18:39:10.926" v="10" actId="34135"/>
          <ac:spMkLst>
            <pc:docMk/>
            <pc:sldMk cId="0" sldId="259"/>
            <ac:spMk id="33" creationId="{B836D736-7548-6230-6BA1-C1B7A22FD95F}"/>
          </ac:spMkLst>
        </pc:spChg>
      </pc:sldChg>
      <pc:sldChg chg="addSp modSp mod">
        <pc:chgData name="Anuj Dhiman" userId="6b2a930838aa9ae4" providerId="LiveId" clId="{D3FE7750-E1CC-418D-B0AA-A129419C34FC}" dt="2025-10-31T18:40:03.405" v="19" actId="34135"/>
        <pc:sldMkLst>
          <pc:docMk/>
          <pc:sldMk cId="0" sldId="260"/>
        </pc:sldMkLst>
        <pc:spChg chg="add mod">
          <ac:chgData name="Anuj Dhiman" userId="6b2a930838aa9ae4" providerId="LiveId" clId="{D3FE7750-E1CC-418D-B0AA-A129419C34FC}" dt="2025-10-31T18:40:03.405" v="19" actId="34135"/>
          <ac:spMkLst>
            <pc:docMk/>
            <pc:sldMk cId="0" sldId="260"/>
            <ac:spMk id="19" creationId="{2207DBEE-0F7B-6DC4-9DED-4BAE8B907558}"/>
          </ac:spMkLst>
        </pc:spChg>
      </pc:sldChg>
      <pc:sldChg chg="addSp modSp mod">
        <pc:chgData name="Anuj Dhiman" userId="6b2a930838aa9ae4" providerId="LiveId" clId="{D3FE7750-E1CC-418D-B0AA-A129419C34FC}" dt="2025-10-31T18:40:14.419" v="22" actId="34135"/>
        <pc:sldMkLst>
          <pc:docMk/>
          <pc:sldMk cId="0" sldId="261"/>
        </pc:sldMkLst>
        <pc:spChg chg="add mod">
          <ac:chgData name="Anuj Dhiman" userId="6b2a930838aa9ae4" providerId="LiveId" clId="{D3FE7750-E1CC-418D-B0AA-A129419C34FC}" dt="2025-10-31T18:40:14.419" v="22" actId="34135"/>
          <ac:spMkLst>
            <pc:docMk/>
            <pc:sldMk cId="0" sldId="261"/>
            <ac:spMk id="28" creationId="{D080BBC4-4A89-907F-99C1-CA59B89EA65B}"/>
          </ac:spMkLst>
        </pc:spChg>
      </pc:sldChg>
      <pc:sldChg chg="addSp modSp mod">
        <pc:chgData name="Anuj Dhiman" userId="6b2a930838aa9ae4" providerId="LiveId" clId="{D3FE7750-E1CC-418D-B0AA-A129419C34FC}" dt="2025-10-31T18:40:23.763" v="25" actId="34135"/>
        <pc:sldMkLst>
          <pc:docMk/>
          <pc:sldMk cId="0" sldId="262"/>
        </pc:sldMkLst>
        <pc:spChg chg="add mod">
          <ac:chgData name="Anuj Dhiman" userId="6b2a930838aa9ae4" providerId="LiveId" clId="{D3FE7750-E1CC-418D-B0AA-A129419C34FC}" dt="2025-10-31T18:40:23.763" v="25" actId="34135"/>
          <ac:spMkLst>
            <pc:docMk/>
            <pc:sldMk cId="0" sldId="262"/>
            <ac:spMk id="43" creationId="{3765F5EB-CD5B-D400-C46E-88A396D760FA}"/>
          </ac:spMkLst>
        </pc:spChg>
      </pc:sldChg>
      <pc:sldChg chg="addSp modSp mod">
        <pc:chgData name="Anuj Dhiman" userId="6b2a930838aa9ae4" providerId="LiveId" clId="{D3FE7750-E1CC-418D-B0AA-A129419C34FC}" dt="2025-10-31T18:40:33.317" v="28" actId="34135"/>
        <pc:sldMkLst>
          <pc:docMk/>
          <pc:sldMk cId="0" sldId="263"/>
        </pc:sldMkLst>
        <pc:spChg chg="add mod">
          <ac:chgData name="Anuj Dhiman" userId="6b2a930838aa9ae4" providerId="LiveId" clId="{D3FE7750-E1CC-418D-B0AA-A129419C34FC}" dt="2025-10-31T18:40:33.317" v="28" actId="34135"/>
          <ac:spMkLst>
            <pc:docMk/>
            <pc:sldMk cId="0" sldId="263"/>
            <ac:spMk id="19" creationId="{CC1BF82A-E5F1-5E77-9C1F-FDED6A760C4A}"/>
          </ac:spMkLst>
        </pc:spChg>
      </pc:sldChg>
      <pc:sldChg chg="modSp mod">
        <pc:chgData name="Anuj Dhiman" userId="6b2a930838aa9ae4" providerId="LiveId" clId="{D3FE7750-E1CC-418D-B0AA-A129419C34FC}" dt="2025-10-31T18:40:42.202" v="30" actId="1076"/>
        <pc:sldMkLst>
          <pc:docMk/>
          <pc:sldMk cId="0" sldId="264"/>
        </pc:sldMkLst>
        <pc:picChg chg="mod">
          <ac:chgData name="Anuj Dhiman" userId="6b2a930838aa9ae4" providerId="LiveId" clId="{D3FE7750-E1CC-418D-B0AA-A129419C34FC}" dt="2025-10-31T18:40:42.202" v="30" actId="1076"/>
          <ac:picMkLst>
            <pc:docMk/>
            <pc:sldMk cId="0" sldId="264"/>
            <ac:picMk id="21" creationId="{00000000-0000-0000-0000-000000000000}"/>
          </ac:picMkLst>
        </pc:picChg>
        <pc:picChg chg="mod">
          <ac:chgData name="Anuj Dhiman" userId="6b2a930838aa9ae4" providerId="LiveId" clId="{D3FE7750-E1CC-418D-B0AA-A129419C34FC}" dt="2025-10-31T18:40:40.464" v="29" actId="1076"/>
          <ac:picMkLst>
            <pc:docMk/>
            <pc:sldMk cId="0" sldId="264"/>
            <ac:picMk id="22" creationId="{00000000-0000-0000-0000-000000000000}"/>
          </ac:picMkLst>
        </pc:picChg>
      </pc:sldChg>
      <pc:sldChg chg="addSp modSp mod">
        <pc:chgData name="Anuj Dhiman" userId="6b2a930838aa9ae4" providerId="LiveId" clId="{D3FE7750-E1CC-418D-B0AA-A129419C34FC}" dt="2025-10-31T18:40:59.163" v="33" actId="34135"/>
        <pc:sldMkLst>
          <pc:docMk/>
          <pc:sldMk cId="0" sldId="265"/>
        </pc:sldMkLst>
        <pc:spChg chg="add mod">
          <ac:chgData name="Anuj Dhiman" userId="6b2a930838aa9ae4" providerId="LiveId" clId="{D3FE7750-E1CC-418D-B0AA-A129419C34FC}" dt="2025-10-31T18:40:59.163" v="33" actId="34135"/>
          <ac:spMkLst>
            <pc:docMk/>
            <pc:sldMk cId="0" sldId="265"/>
            <ac:spMk id="24" creationId="{F597C77D-E2C7-0B61-3DF9-ED21D76B80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51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Fake News Detection Using NLP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mini project utilising Python, Tkinter, and machine learning to combat misinformation in the digital age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Developed by: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Anuj(24MCI10020)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Python, Tkinter, scikit-learn, WordCloud, Pandas, Matplotlib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8972" y="1108591"/>
            <a:ext cx="5705118" cy="511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Directions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8972" y="2028706"/>
            <a:ext cx="24539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Achievements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058972" y="2519363"/>
            <a:ext cx="368022" cy="368022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6" name="Text 3"/>
          <p:cNvSpPr/>
          <p:nvPr/>
        </p:nvSpPr>
        <p:spPr>
          <a:xfrm>
            <a:off x="6590586" y="2575560"/>
            <a:ext cx="3268266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Successfully developed an NLP-based fake news detection system using Python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90586" y="3506033"/>
            <a:ext cx="326826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Integrated multiple technologies into a cohesive solution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058972" y="4356616"/>
            <a:ext cx="368022" cy="368022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9" name="Text 6"/>
          <p:cNvSpPr/>
          <p:nvPr/>
        </p:nvSpPr>
        <p:spPr>
          <a:xfrm>
            <a:off x="6590586" y="4412813"/>
            <a:ext cx="3268266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94% classification accuracy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90586" y="5087660"/>
            <a:ext cx="326826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Demonstrating robust performance on real-world data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58972" y="5938242"/>
            <a:ext cx="368022" cy="368022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2" name="Text 9"/>
          <p:cNvSpPr/>
          <p:nvPr/>
        </p:nvSpPr>
        <p:spPr>
          <a:xfrm>
            <a:off x="6590586" y="5994440"/>
            <a:ext cx="3204091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an accessible user interface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90586" y="6413659"/>
            <a:ext cx="3268266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Combining ML, GUI, and visualisation for enhanced interaction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0265569" y="2028706"/>
            <a:ext cx="24539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19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569" y="2519363"/>
            <a:ext cx="817959" cy="153150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1247120" y="2682954"/>
            <a:ext cx="204501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Models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1247120" y="3102173"/>
            <a:ext cx="2818328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deep learning architectures like </a:t>
            </a: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LSTM</a:t>
            </a: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or </a:t>
            </a:r>
            <a:r>
              <a:rPr lang="en-US" sz="12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BERT</a:t>
            </a: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improved contextual understanding</a:t>
            </a:r>
            <a:endParaRPr lang="en-US" sz="12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569" y="4050863"/>
            <a:ext cx="817959" cy="126980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1247120" y="4214455"/>
            <a:ext cx="204501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Integration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11247120" y="4633674"/>
            <a:ext cx="2818328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 to news APIs for live article analysis and continuous monitoring</a:t>
            </a:r>
            <a:endParaRPr lang="en-US" sz="12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69" y="5320665"/>
            <a:ext cx="817959" cy="153150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1247120" y="5484257"/>
            <a:ext cx="204501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Deployment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1247120" y="5903476"/>
            <a:ext cx="2818328" cy="785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 into a scalable web application accessible to broader audiences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97C77D-E2C7-0B61-3DF9-ED21D76B80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49645" y="7595755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279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 of Misinformation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 news has become one of the most pressing challenges in today's digital landscape, spreading rapidly across social media and online platforms. This project tackles the problem head-on by developing an intelligent system to distinguish between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news articles.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Using advanced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Natural Language Processing (NLP)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techniques, the system analyses text patterns, linguistic features, and content structure to make accurate classifications.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9408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interactive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Tkinter GUI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brings the technology to life, making sophisticated machine learning accessible and visual for everyday users.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CA21B3-C04B-E2AC-5517-E296EB0F31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21892" y="7595755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Preprocessing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Analyse and clean news articles using advanced NLP techniques to prepare data for classification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 raw text into machine-understandable numerical format using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TF-IDF vectorisation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News Classification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and deploy ML models to accurately classify news as </a:t>
            </a:r>
            <a:r>
              <a:rPr lang="en-US" sz="17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or </a:t>
            </a:r>
            <a:r>
              <a:rPr lang="en-US" sz="17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 insightful visualisations using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WordCloud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Confusion Matrix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result interpretation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an intuitive, interactive GUI using </a:t>
            </a: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Tkinter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seamless user interaction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E6601C-143D-24C2-7808-85D1B2AE42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1680" y="7583210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6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4" name="Shape 2"/>
          <p:cNvSpPr/>
          <p:nvPr/>
        </p:nvSpPr>
        <p:spPr>
          <a:xfrm>
            <a:off x="793790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5" name="Shape 3"/>
          <p:cNvSpPr/>
          <p:nvPr/>
        </p:nvSpPr>
        <p:spPr>
          <a:xfrm>
            <a:off x="2551688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6" name="Text 4"/>
          <p:cNvSpPr/>
          <p:nvPr/>
        </p:nvSpPr>
        <p:spPr>
          <a:xfrm>
            <a:off x="2755761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Core Language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The foundation for all development, chosen for its robust ecosystem and extensive NLP support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0" name="Shape 8"/>
          <p:cNvSpPr/>
          <p:nvPr/>
        </p:nvSpPr>
        <p:spPr>
          <a:xfrm>
            <a:off x="5216962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1" name="Shape 9"/>
          <p:cNvSpPr/>
          <p:nvPr/>
        </p:nvSpPr>
        <p:spPr>
          <a:xfrm>
            <a:off x="6974860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2" name="Text 10"/>
          <p:cNvSpPr/>
          <p:nvPr/>
        </p:nvSpPr>
        <p:spPr>
          <a:xfrm>
            <a:off x="7178933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36595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pandas, numpy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Essential libraries for efficient data manipulation, cleaning, and structural operations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79201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6" name="Shape 14"/>
          <p:cNvSpPr/>
          <p:nvPr/>
        </p:nvSpPr>
        <p:spPr>
          <a:xfrm>
            <a:off x="9640133" y="214872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7" name="Shape 15"/>
          <p:cNvSpPr/>
          <p:nvPr/>
        </p:nvSpPr>
        <p:spPr>
          <a:xfrm>
            <a:off x="11398032" y="183903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6"/>
          <p:cNvSpPr/>
          <p:nvPr/>
        </p:nvSpPr>
        <p:spPr>
          <a:xfrm>
            <a:off x="11602105" y="200918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23659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scikit-learn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Comprehensive toolkit for model training, text vectorisation, and performance evaluation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Shape 20"/>
          <p:cNvSpPr/>
          <p:nvPr/>
        </p:nvSpPr>
        <p:spPr>
          <a:xfrm>
            <a:off x="793790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3" name="Shape 21"/>
          <p:cNvSpPr/>
          <p:nvPr/>
        </p:nvSpPr>
        <p:spPr>
          <a:xfrm>
            <a:off x="3657540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4" name="Text 22"/>
          <p:cNvSpPr/>
          <p:nvPr/>
        </p:nvSpPr>
        <p:spPr>
          <a:xfrm>
            <a:off x="3861614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Visualisation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wordcloud, matplotlib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Creating compelling visual representations of text patterns and model metrics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1247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8" name="Shape 26"/>
          <p:cNvSpPr/>
          <p:nvPr/>
        </p:nvSpPr>
        <p:spPr>
          <a:xfrm>
            <a:off x="7428548" y="5481995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9" name="Shape 27"/>
          <p:cNvSpPr/>
          <p:nvPr/>
        </p:nvSpPr>
        <p:spPr>
          <a:xfrm>
            <a:off x="10292298" y="517231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30" name="Text 28"/>
          <p:cNvSpPr/>
          <p:nvPr/>
        </p:nvSpPr>
        <p:spPr>
          <a:xfrm>
            <a:off x="10496371" y="53424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986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tkinter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Python's standard GUI library for building the interactive application interface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36D736-7548-6230-6BA1-C1B7A22FD9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14273" y="7624200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258" y="421362"/>
            <a:ext cx="4602361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NLP Techniques Employed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258" y="1206698"/>
            <a:ext cx="1355788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project leverages multiple natural language processing methods to transform raw text into meaningful insights: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8" y="1624132"/>
            <a:ext cx="1882497" cy="18824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258" y="3698081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Tokenisation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36258" y="4029432"/>
            <a:ext cx="3245882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Systematically breaks sentences into individual words, creating the foundation for text analysis using TF-IDF's built-in capabilities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592" y="1624132"/>
            <a:ext cx="1882497" cy="18824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592" y="3698081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Stopword Removal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973592" y="4029432"/>
            <a:ext cx="3245882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Eliminates common words like "the", "is", and "are" that don't contribute to meaning, improving classification accuracy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926" y="1624132"/>
            <a:ext cx="1882497" cy="18824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0926" y="3698081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TF-IDF Vectorisation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10926" y="4029432"/>
            <a:ext cx="3245882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Converts text into numerical feature vectors using scikit-learn, measuring word importance across documents</a:t>
            </a:r>
            <a:endParaRPr lang="en-US" sz="1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261" y="1624132"/>
            <a:ext cx="1882497" cy="188249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48261" y="3698081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Cleaning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0848261" y="4029432"/>
            <a:ext cx="3245882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Combines title and content fields whilst removing noise, special characters, and inconsistencies using pandas</a:t>
            </a:r>
            <a:endParaRPr lang="en-US" sz="12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258" y="5071348"/>
            <a:ext cx="1882497" cy="188249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6258" y="7145298"/>
            <a:ext cx="1915478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Analysis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536258" y="7476649"/>
            <a:ext cx="3245882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Generates WordClouds to highlight frequent terms in fake versus real news, revealing linguistic patterns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7DBEE-0F7B-6DC4-9DED-4BAE8B907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30758" y="7661380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463" y="516493"/>
            <a:ext cx="4696182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Specification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463" y="1572935"/>
            <a:ext cx="281773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 &amp;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57463" y="2112883"/>
            <a:ext cx="5739884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project utilises the </a:t>
            </a:r>
            <a:r>
              <a:rPr lang="en-US" sz="14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fake_or_real_news.csv</a:t>
            </a: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dataset from Kaggle, a curated collection specifically designed for training fake news detection models.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7463" y="3319463"/>
            <a:ext cx="2752487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6.3K</a:t>
            </a:r>
            <a:endParaRPr lang="en-US" sz="4850" dirty="0"/>
          </a:p>
        </p:txBody>
      </p:sp>
      <p:sp>
        <p:nvSpPr>
          <p:cNvPr id="6" name="Text 4"/>
          <p:cNvSpPr/>
          <p:nvPr/>
        </p:nvSpPr>
        <p:spPr>
          <a:xfrm>
            <a:off x="859631" y="4173974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Articles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57463" y="4655225"/>
            <a:ext cx="275248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Balanced dataset for robust training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3644741" y="3319463"/>
            <a:ext cx="2752606" cy="619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4850" dirty="0"/>
          </a:p>
        </p:txBody>
      </p:sp>
      <p:sp>
        <p:nvSpPr>
          <p:cNvPr id="9" name="Text 7"/>
          <p:cNvSpPr/>
          <p:nvPr/>
        </p:nvSpPr>
        <p:spPr>
          <a:xfrm>
            <a:off x="3847028" y="4173974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Columns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3644741" y="4655225"/>
            <a:ext cx="275260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data fields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6863120" y="1572935"/>
            <a:ext cx="2817733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Fields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6863120" y="2136338"/>
            <a:ext cx="7117318" cy="1203008"/>
          </a:xfrm>
          <a:prstGeom prst="roundRect">
            <a:avLst>
              <a:gd name="adj" fmla="val 91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3" name="Shape 11"/>
          <p:cNvSpPr/>
          <p:nvPr/>
        </p:nvSpPr>
        <p:spPr>
          <a:xfrm>
            <a:off x="6840260" y="2136338"/>
            <a:ext cx="91440" cy="1203008"/>
          </a:xfrm>
          <a:prstGeom prst="roundRect">
            <a:avLst>
              <a:gd name="adj" fmla="val 862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4" name="Text 12"/>
          <p:cNvSpPr/>
          <p:nvPr/>
        </p:nvSpPr>
        <p:spPr>
          <a:xfrm>
            <a:off x="7142321" y="2346960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142321" y="2828211"/>
            <a:ext cx="662749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Unique identifier for each news article entry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863120" y="3527108"/>
            <a:ext cx="7117318" cy="1203008"/>
          </a:xfrm>
          <a:prstGeom prst="roundRect">
            <a:avLst>
              <a:gd name="adj" fmla="val 91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7" name="Shape 15"/>
          <p:cNvSpPr/>
          <p:nvPr/>
        </p:nvSpPr>
        <p:spPr>
          <a:xfrm>
            <a:off x="6840260" y="3527108"/>
            <a:ext cx="91440" cy="1203008"/>
          </a:xfrm>
          <a:prstGeom prst="roundRect">
            <a:avLst>
              <a:gd name="adj" fmla="val 862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18" name="Text 16"/>
          <p:cNvSpPr/>
          <p:nvPr/>
        </p:nvSpPr>
        <p:spPr>
          <a:xfrm>
            <a:off x="7142321" y="3737729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title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142321" y="4218980"/>
            <a:ext cx="662749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headline or main title of the news article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863120" y="4917877"/>
            <a:ext cx="7117318" cy="1203008"/>
          </a:xfrm>
          <a:prstGeom prst="roundRect">
            <a:avLst>
              <a:gd name="adj" fmla="val 91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1" name="Shape 19"/>
          <p:cNvSpPr/>
          <p:nvPr/>
        </p:nvSpPr>
        <p:spPr>
          <a:xfrm>
            <a:off x="6840260" y="4917877"/>
            <a:ext cx="91440" cy="1203008"/>
          </a:xfrm>
          <a:prstGeom prst="roundRect">
            <a:avLst>
              <a:gd name="adj" fmla="val 862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2" name="Text 20"/>
          <p:cNvSpPr/>
          <p:nvPr/>
        </p:nvSpPr>
        <p:spPr>
          <a:xfrm>
            <a:off x="7142321" y="5128498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142321" y="5609749"/>
            <a:ext cx="662749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Full body content of the news article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863120" y="6308646"/>
            <a:ext cx="7117318" cy="1203008"/>
          </a:xfrm>
          <a:prstGeom prst="roundRect">
            <a:avLst>
              <a:gd name="adj" fmla="val 91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5" name="Shape 23"/>
          <p:cNvSpPr/>
          <p:nvPr/>
        </p:nvSpPr>
        <p:spPr>
          <a:xfrm>
            <a:off x="6840260" y="6308646"/>
            <a:ext cx="91440" cy="1203008"/>
          </a:xfrm>
          <a:prstGeom prst="roundRect">
            <a:avLst>
              <a:gd name="adj" fmla="val 86283"/>
            </a:avLst>
          </a:prstGeom>
          <a:solidFill>
            <a:srgbClr val="E5E5E0"/>
          </a:solidFill>
          <a:ln/>
        </p:spPr>
        <p:txBody>
          <a:bodyPr/>
          <a:lstStyle/>
          <a:p>
            <a:endParaRPr lang="en-AE"/>
          </a:p>
        </p:txBody>
      </p:sp>
      <p:sp>
        <p:nvSpPr>
          <p:cNvPr id="26" name="Text 24"/>
          <p:cNvSpPr/>
          <p:nvPr/>
        </p:nvSpPr>
        <p:spPr>
          <a:xfrm>
            <a:off x="7142321" y="6519267"/>
            <a:ext cx="234803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label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142321" y="7000518"/>
            <a:ext cx="662749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Ground truth classification: </a:t>
            </a:r>
            <a:r>
              <a:rPr lang="en-US" sz="1450" b="1" dirty="0">
                <a:solidFill>
                  <a:srgbClr val="272525"/>
                </a:solidFill>
                <a:highlight>
                  <a:srgbClr val="E5E5E0"/>
                </a:highlight>
                <a:latin typeface="Lato" pitchFamily="34" charset="0"/>
                <a:ea typeface="Lato" pitchFamily="34" charset="-122"/>
                <a:cs typeface="Lato" pitchFamily="34" charset="-120"/>
              </a:rPr>
              <a:t>"FAKE"</a:t>
            </a: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or "REAL"</a:t>
            </a:r>
            <a:endParaRPr lang="en-US" sz="14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80BBC4-4A89-907F-99C1-CA59B89EA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76909" y="7652808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983" y="344924"/>
            <a:ext cx="3291126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Development Workflow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64356" y="1175861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4" name="Shape 2"/>
          <p:cNvSpPr/>
          <p:nvPr/>
        </p:nvSpPr>
        <p:spPr>
          <a:xfrm>
            <a:off x="438983" y="1093470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043" y="1187529"/>
            <a:ext cx="188119" cy="1881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0594" y="1113115"/>
            <a:ext cx="173128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Cleaning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40594" y="1384340"/>
            <a:ext cx="13250823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 the dataset and perform initial preprocessing to remove inconsistencies and prepare for analysis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752475" y="2053828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9" name="Shape 6"/>
          <p:cNvSpPr/>
          <p:nvPr/>
        </p:nvSpPr>
        <p:spPr>
          <a:xfrm>
            <a:off x="627102" y="1971437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62" y="2065496"/>
            <a:ext cx="188119" cy="1881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28713" y="1991082"/>
            <a:ext cx="156793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128713" y="2262307"/>
            <a:ext cx="1306270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</a:t>
            </a:r>
            <a:r>
              <a:rPr lang="en-US" sz="9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950" i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text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fields to create comprehensive content for analysis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940594" y="2931795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4" name="Shape 10"/>
          <p:cNvSpPr/>
          <p:nvPr/>
        </p:nvSpPr>
        <p:spPr>
          <a:xfrm>
            <a:off x="815221" y="2849404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280" y="2943463"/>
            <a:ext cx="188119" cy="18811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16831" y="2869049"/>
            <a:ext cx="1653540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TF-IDF Transformation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1316831" y="3140273"/>
            <a:ext cx="1287458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Term Frequency-Inverse Document Frequency vectorisation to convert text into numerical features</a:t>
            </a:r>
            <a:endParaRPr lang="en-US" sz="950" dirty="0"/>
          </a:p>
        </p:txBody>
      </p:sp>
      <p:sp>
        <p:nvSpPr>
          <p:cNvPr id="18" name="Shape 13"/>
          <p:cNvSpPr/>
          <p:nvPr/>
        </p:nvSpPr>
        <p:spPr>
          <a:xfrm>
            <a:off x="1128713" y="3809762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9" name="Shape 14"/>
          <p:cNvSpPr/>
          <p:nvPr/>
        </p:nvSpPr>
        <p:spPr>
          <a:xfrm>
            <a:off x="1003340" y="3727371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399" y="3821430"/>
            <a:ext cx="188119" cy="18811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504950" y="3747016"/>
            <a:ext cx="156793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Splitting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1504950" y="4018240"/>
            <a:ext cx="12686467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Divide dataset into training (80%) and testing (20%) sets for model validation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940594" y="4687729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4" name="Shape 18"/>
          <p:cNvSpPr/>
          <p:nvPr/>
        </p:nvSpPr>
        <p:spPr>
          <a:xfrm>
            <a:off x="815221" y="4605337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280" y="4699397"/>
            <a:ext cx="188119" cy="18811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16831" y="4624983"/>
            <a:ext cx="156793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1316831" y="4896207"/>
            <a:ext cx="1287458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the </a:t>
            </a:r>
            <a:r>
              <a:rPr lang="en-US" sz="9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PassiveAggressiveClassifier</a:t>
            </a: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 vectorised training data</a:t>
            </a:r>
            <a:endParaRPr lang="en-US" sz="950" dirty="0"/>
          </a:p>
        </p:txBody>
      </p:sp>
      <p:sp>
        <p:nvSpPr>
          <p:cNvPr id="28" name="Shape 21"/>
          <p:cNvSpPr/>
          <p:nvPr/>
        </p:nvSpPr>
        <p:spPr>
          <a:xfrm>
            <a:off x="752475" y="5565696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29" name="Shape 22"/>
          <p:cNvSpPr/>
          <p:nvPr/>
        </p:nvSpPr>
        <p:spPr>
          <a:xfrm>
            <a:off x="627102" y="5483304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162" y="5577364"/>
            <a:ext cx="188119" cy="18811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1128713" y="5502950"/>
            <a:ext cx="183618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 &amp; Prediction</a:t>
            </a:r>
            <a:endParaRPr lang="en-US" sz="1200" dirty="0"/>
          </a:p>
        </p:txBody>
      </p:sp>
      <p:sp>
        <p:nvSpPr>
          <p:cNvPr id="32" name="Text 24"/>
          <p:cNvSpPr/>
          <p:nvPr/>
        </p:nvSpPr>
        <p:spPr>
          <a:xfrm>
            <a:off x="1128713" y="5774174"/>
            <a:ext cx="1306270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trained model to predict whether news articles are Fake or Real</a:t>
            </a:r>
            <a:endParaRPr lang="en-US" sz="950" dirty="0"/>
          </a:p>
        </p:txBody>
      </p:sp>
      <p:sp>
        <p:nvSpPr>
          <p:cNvPr id="33" name="Shape 25"/>
          <p:cNvSpPr/>
          <p:nvPr/>
        </p:nvSpPr>
        <p:spPr>
          <a:xfrm>
            <a:off x="564356" y="6443663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34" name="Shape 26"/>
          <p:cNvSpPr/>
          <p:nvPr/>
        </p:nvSpPr>
        <p:spPr>
          <a:xfrm>
            <a:off x="438983" y="6361271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043" y="6455331"/>
            <a:ext cx="188119" cy="188119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940594" y="6380917"/>
            <a:ext cx="1830943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Visualisation</a:t>
            </a:r>
            <a:endParaRPr lang="en-US" sz="1200" dirty="0"/>
          </a:p>
        </p:txBody>
      </p:sp>
      <p:sp>
        <p:nvSpPr>
          <p:cNvPr id="37" name="Text 28"/>
          <p:cNvSpPr/>
          <p:nvPr/>
        </p:nvSpPr>
        <p:spPr>
          <a:xfrm>
            <a:off x="940594" y="6652141"/>
            <a:ext cx="13250823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 accuracy metrics, confusion matrices, and word clouds for insight</a:t>
            </a:r>
            <a:endParaRPr lang="en-US" sz="950" dirty="0"/>
          </a:p>
        </p:txBody>
      </p:sp>
      <p:sp>
        <p:nvSpPr>
          <p:cNvPr id="38" name="Shape 29"/>
          <p:cNvSpPr/>
          <p:nvPr/>
        </p:nvSpPr>
        <p:spPr>
          <a:xfrm>
            <a:off x="752475" y="7321629"/>
            <a:ext cx="125373" cy="564356"/>
          </a:xfrm>
          <a:prstGeom prst="roundRect">
            <a:avLst>
              <a:gd name="adj" fmla="val 4202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39" name="Shape 30"/>
          <p:cNvSpPr/>
          <p:nvPr/>
        </p:nvSpPr>
        <p:spPr>
          <a:xfrm>
            <a:off x="627102" y="7239238"/>
            <a:ext cx="376238" cy="376238"/>
          </a:xfrm>
          <a:prstGeom prst="roundRect">
            <a:avLst>
              <a:gd name="adj" fmla="val 12151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pic>
        <p:nvPicPr>
          <p:cNvPr id="40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1162" y="7333297"/>
            <a:ext cx="188119" cy="188119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1128713" y="7258883"/>
            <a:ext cx="156793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 Development</a:t>
            </a:r>
            <a:endParaRPr lang="en-US" sz="1200" dirty="0"/>
          </a:p>
        </p:txBody>
      </p:sp>
      <p:sp>
        <p:nvSpPr>
          <p:cNvPr id="42" name="Text 32"/>
          <p:cNvSpPr/>
          <p:nvPr/>
        </p:nvSpPr>
        <p:spPr>
          <a:xfrm>
            <a:off x="1128713" y="7530108"/>
            <a:ext cx="1306270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interactive Tkinter interface for user-friendly news article input and classification</a:t>
            </a:r>
            <a:endParaRPr lang="en-US" sz="95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65F5EB-CD5B-D400-C46E-88A396D760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56127" y="7582310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4569" y="462201"/>
            <a:ext cx="4201835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4569" y="1407438"/>
            <a:ext cx="304264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PassiveAggressiveClassifier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074569" y="1890593"/>
            <a:ext cx="3778806" cy="107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project employs the </a:t>
            </a: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PassiveAggressiveClassifier</a:t>
            </a: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 online learning algorithm particularly effective for large-scale text classification tasks.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074569" y="3117652"/>
            <a:ext cx="37788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Why this model?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74569" y="3537823"/>
            <a:ext cx="377880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for streaming and online learning scenarios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74569" y="4134564"/>
            <a:ext cx="377880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Excellent performance on high-dimensional sparse data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74569" y="4731306"/>
            <a:ext cx="3778806" cy="80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Adapts aggressively to misclassified examples whilst remaining passive for correctly classified ones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74569" y="5597009"/>
            <a:ext cx="377880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Computationally efficient for text classification problems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1126629" y="2520791"/>
            <a:ext cx="2067282" cy="420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3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94%</a:t>
            </a:r>
            <a:endParaRPr lang="en-US" sz="33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815" y="1470422"/>
            <a:ext cx="2521148" cy="252114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1109960" y="4201478"/>
            <a:ext cx="210085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Accuracy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271046" y="4632127"/>
            <a:ext cx="377880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Achieved on test dataset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10271046" y="5090160"/>
            <a:ext cx="3778806" cy="2489478"/>
          </a:xfrm>
          <a:prstGeom prst="roundRect">
            <a:avLst>
              <a:gd name="adj" fmla="val 2836"/>
            </a:avLst>
          </a:prstGeom>
          <a:solidFill>
            <a:srgbClr val="DCDCD5"/>
          </a:solidFill>
          <a:ln/>
        </p:spPr>
        <p:txBody>
          <a:bodyPr/>
          <a:lstStyle/>
          <a:p>
            <a:endParaRPr lang="en-AE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043" y="5306735"/>
            <a:ext cx="262533" cy="21002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869573" y="5300067"/>
            <a:ext cx="227778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Evaluation Methodology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0869573" y="5730716"/>
            <a:ext cx="3012281" cy="1613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assessed using </a:t>
            </a:r>
            <a:r>
              <a:rPr lang="en-US" sz="1300" b="1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Confusion Matrix</a:t>
            </a:r>
            <a:r>
              <a:rPr lang="en-US" sz="130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analysis, providing detailed insights into true positives, false positives, true negatives, and false negatives across both fake and real news classifications.</a:t>
            </a:r>
            <a:endParaRPr lang="en-US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1BF82A-E5F1-5E77-9C1F-FDED6A760C4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666517" y="7636311"/>
            <a:ext cx="1880755" cy="550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439" y="367308"/>
            <a:ext cx="3339108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Insights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7439" y="1051798"/>
            <a:ext cx="1369552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project generates multiple visualisation layers to understand classification patterns and model behaviour: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67439" y="1415772"/>
            <a:ext cx="4476155" cy="2013466"/>
          </a:xfrm>
          <a:prstGeom prst="roundRect">
            <a:avLst>
              <a:gd name="adj" fmla="val 278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5" name="Text 3"/>
          <p:cNvSpPr/>
          <p:nvPr/>
        </p:nvSpPr>
        <p:spPr>
          <a:xfrm>
            <a:off x="608528" y="1556861"/>
            <a:ext cx="166949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WordCloud Analysis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08528" y="1845588"/>
            <a:ext cx="419397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 News WordClouds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reveal dominant sensationalist terms, emotionally charged language, and clickbait patterns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608528" y="2353151"/>
            <a:ext cx="419397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 News WordClouds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showcase factual terminology, proper nouns, and informative vocabulary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608528" y="2860715"/>
            <a:ext cx="419397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visualisations expose the linguistic fingerprints that distinguish credible journalism from misinformation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5077063" y="1415772"/>
            <a:ext cx="4476155" cy="2013466"/>
          </a:xfrm>
          <a:prstGeom prst="roundRect">
            <a:avLst>
              <a:gd name="adj" fmla="val 278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0" name="Text 8"/>
          <p:cNvSpPr/>
          <p:nvPr/>
        </p:nvSpPr>
        <p:spPr>
          <a:xfrm>
            <a:off x="5218152" y="1556861"/>
            <a:ext cx="1669494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Confusion Matrix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218152" y="1845588"/>
            <a:ext cx="419397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Provides a comprehensive graphical representation of model accuracy, displaying: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218152" y="2353151"/>
            <a:ext cx="419397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True Positives &amp; True Negatives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5218152" y="2613541"/>
            <a:ext cx="419397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False Positives &amp; False Negatives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5218152" y="2873931"/>
            <a:ext cx="419397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Overall classification distribution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9686687" y="1415772"/>
            <a:ext cx="4476155" cy="2013466"/>
          </a:xfrm>
          <a:prstGeom prst="roundRect">
            <a:avLst>
              <a:gd name="adj" fmla="val 278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AE"/>
          </a:p>
        </p:txBody>
      </p:sp>
      <p:sp>
        <p:nvSpPr>
          <p:cNvPr id="16" name="Text 14"/>
          <p:cNvSpPr/>
          <p:nvPr/>
        </p:nvSpPr>
        <p:spPr>
          <a:xfrm>
            <a:off x="9827776" y="1556861"/>
            <a:ext cx="1720215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GUI Output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9827776" y="1845588"/>
            <a:ext cx="4193977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Tkinter interface displays classification results with clear visual indicators: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9827776" y="2353151"/>
            <a:ext cx="419397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🚫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050" b="1" dirty="0">
                <a:solidFill>
                  <a:srgbClr val="FF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FAKE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Article flagged as misinformation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9827776" y="2646998"/>
            <a:ext cx="4193977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✅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050" b="1" dirty="0">
                <a:solidFill>
                  <a:srgbClr val="00AA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</a:t>
            </a: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— Article verified as credible</a:t>
            </a:r>
            <a:endParaRPr lang="en-US" sz="10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" y="3668554"/>
            <a:ext cx="4488894" cy="4488894"/>
          </a:xfrm>
          <a:prstGeom prst="rect">
            <a:avLst/>
          </a:prstGeom>
        </p:spPr>
      </p:pic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793" y="3668554"/>
            <a:ext cx="4488894" cy="4488894"/>
          </a:xfrm>
          <a:prstGeom prst="rect">
            <a:avLst/>
          </a:prstGeom>
        </p:spPr>
      </p:pic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736" y="3668554"/>
            <a:ext cx="4488894" cy="44888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927</Words>
  <Application>Microsoft Office PowerPoint</Application>
  <PresentationFormat>Custom</PresentationFormat>
  <Paragraphs>135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Anuj Dhiman</cp:lastModifiedBy>
  <cp:revision>2</cp:revision>
  <dcterms:created xsi:type="dcterms:W3CDTF">2025-10-31T18:30:48Z</dcterms:created>
  <dcterms:modified xsi:type="dcterms:W3CDTF">2025-10-31T18:41:03Z</dcterms:modified>
</cp:coreProperties>
</file>